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1"/>
  </p:notesMasterIdLst>
  <p:handoutMasterIdLst>
    <p:handoutMasterId r:id="rId52"/>
  </p:handoutMasterIdLst>
  <p:sldIdLst>
    <p:sldId id="257" r:id="rId5"/>
    <p:sldId id="470" r:id="rId6"/>
    <p:sldId id="471" r:id="rId7"/>
    <p:sldId id="808" r:id="rId8"/>
    <p:sldId id="309" r:id="rId9"/>
    <p:sldId id="589" r:id="rId10"/>
    <p:sldId id="598" r:id="rId11"/>
    <p:sldId id="606" r:id="rId12"/>
    <p:sldId id="608" r:id="rId13"/>
    <p:sldId id="609" r:id="rId14"/>
    <p:sldId id="610" r:id="rId15"/>
    <p:sldId id="612" r:id="rId16"/>
    <p:sldId id="613" r:id="rId17"/>
    <p:sldId id="615" r:id="rId18"/>
    <p:sldId id="616" r:id="rId19"/>
    <p:sldId id="626" r:id="rId20"/>
    <p:sldId id="627" r:id="rId21"/>
    <p:sldId id="628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590" r:id="rId31"/>
    <p:sldId id="793" r:id="rId32"/>
    <p:sldId id="794" r:id="rId33"/>
    <p:sldId id="795" r:id="rId34"/>
    <p:sldId id="796" r:id="rId35"/>
    <p:sldId id="797" r:id="rId36"/>
    <p:sldId id="798" r:id="rId37"/>
    <p:sldId id="799" r:id="rId38"/>
    <p:sldId id="800" r:id="rId39"/>
    <p:sldId id="801" r:id="rId40"/>
    <p:sldId id="802" r:id="rId41"/>
    <p:sldId id="803" r:id="rId42"/>
    <p:sldId id="804" r:id="rId43"/>
    <p:sldId id="805" r:id="rId44"/>
    <p:sldId id="807" r:id="rId45"/>
    <p:sldId id="545" r:id="rId46"/>
    <p:sldId id="806" r:id="rId47"/>
    <p:sldId id="792" r:id="rId48"/>
    <p:sldId id="472" r:id="rId49"/>
    <p:sldId id="444" r:id="rId5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76327" autoAdjust="0"/>
  </p:normalViewPr>
  <p:slideViewPr>
    <p:cSldViewPr>
      <p:cViewPr varScale="1">
        <p:scale>
          <a:sx n="96" d="100"/>
          <a:sy n="96" d="100"/>
        </p:scale>
        <p:origin x="27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ustomXml" Target="../customXml/item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ustomXml" Target="../customXml/item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31/01/2025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84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4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88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50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99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511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31/01/2025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– Casos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0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AB8E58-6BF0-BCE6-4F21-CE8722D3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712"/>
            <a:ext cx="77724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95536" y="5949280"/>
            <a:ext cx="71520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Arial" panose="020B0604020202020204" pitchFamily="34" charset="0"/>
              </a:rPr>
              <a:t>https://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www.researchgate.net</a:t>
            </a:r>
            <a:r>
              <a:rPr lang="pt-BR" sz="1400" dirty="0">
                <a:effectLst/>
                <a:latin typeface="Arial" panose="020B0604020202020204" pitchFamily="34" charset="0"/>
              </a:rPr>
              <a:t>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publication</a:t>
            </a:r>
            <a:r>
              <a:rPr lang="pt-BR" sz="1400" dirty="0">
                <a:effectLst/>
                <a:latin typeface="Arial" panose="020B0604020202020204" pitchFamily="34" charset="0"/>
              </a:rPr>
              <a:t>/371118443_A_Multi-Scaling_Reinforcement_Learning_Trading_System_Based_on_Multi-Scaling_Convolutional_Neural_Networks/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figures?lo</a:t>
            </a:r>
            <a:r>
              <a:rPr lang="pt-BR" sz="1400" dirty="0">
                <a:effectLst/>
                <a:latin typeface="Arial" panose="020B0604020202020204" pitchFamily="34" charset="0"/>
              </a:rPr>
              <a:t>=1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3464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A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Multi-Scaling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Reinforcement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Learning Trading System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Based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on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Multi-Scaling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Convolutional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Neural Networks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9B4F9C-9B0A-E751-5C12-95D1B4D4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99" y="1556792"/>
            <a:ext cx="7331402" cy="4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F09E-3C87-98B9-D981-AA809DD8F45A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/>
              <a:t>Demo - </a:t>
            </a:r>
            <a:r>
              <a:rPr lang="pt-BR" altLang="en-US" dirty="0" err="1">
                <a:solidFill>
                  <a:srgbClr val="F73061"/>
                </a:solidFill>
              </a:rPr>
              <a:t>FrozenLake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14C34C-DA4B-A264-4E28-A837642EE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12" y="1412776"/>
            <a:ext cx="5009976" cy="50099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Equação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Bellman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Agente</a:t>
            </a:r>
            <a:r>
              <a:rPr lang="pt-BR" altLang="en-US" dirty="0"/>
              <a:t> e o </a:t>
            </a:r>
            <a:r>
              <a:rPr lang="pt-BR" altLang="en-US" dirty="0">
                <a:solidFill>
                  <a:srgbClr val="F73061"/>
                </a:solidFill>
              </a:rPr>
              <a:t>Ambiente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B9680B-1DD9-06C8-D5FD-A07C197C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1" y="1772815"/>
            <a:ext cx="5582565" cy="40267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F32E10-CC90-A082-E4BA-AB4E3E306879}"/>
              </a:ext>
            </a:extLst>
          </p:cNvPr>
          <p:cNvSpPr txBox="1"/>
          <p:nvPr/>
        </p:nvSpPr>
        <p:spPr>
          <a:xfrm>
            <a:off x="5707098" y="2493537"/>
            <a:ext cx="32024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Imagine um labirinto</a:t>
            </a:r>
            <a:r>
              <a:rPr lang="pt-BR" dirty="0">
                <a:latin typeface="Helvetica" pitchFamily="2" charset="0"/>
              </a:rPr>
              <a:t>.</a:t>
            </a:r>
          </a:p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O agente vive em uma grade. As paredes bloqueiam o caminho do agente.</a:t>
            </a:r>
          </a:p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Como seria uma forma de se movimentar no ambiente e chegar ao objetivo?</a:t>
            </a:r>
          </a:p>
        </p:txBody>
      </p:sp>
    </p:spTree>
    <p:extLst>
      <p:ext uri="{BB962C8B-B14F-4D97-AF65-F5344CB8AC3E}">
        <p14:creationId xmlns:p14="http://schemas.microsoft.com/office/powerpoint/2010/main" val="347907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98A707-1EC5-4479-84F2-1E1B4D7018C2}"/>
              </a:ext>
            </a:extLst>
          </p:cNvPr>
          <p:cNvSpPr txBox="1"/>
          <p:nvPr/>
        </p:nvSpPr>
        <p:spPr>
          <a:xfrm>
            <a:off x="323528" y="200659"/>
            <a:ext cx="856895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equação de </a:t>
            </a:r>
            <a:r>
              <a:rPr lang="pt-BR" dirty="0" err="1">
                <a:effectLst/>
                <a:latin typeface="Helvetica" pitchFamily="2" charset="0"/>
              </a:rPr>
              <a:t>Bellman</a:t>
            </a:r>
            <a:r>
              <a:rPr lang="pt-BR" dirty="0">
                <a:effectLst/>
                <a:latin typeface="Helvetica" pitchFamily="2" charset="0"/>
              </a:rPr>
              <a:t> é uma ferramenta matemática usada no aprendizado por reforço para calcular o valor esperado de um estado ou ação, que é o retorno total que o agente pode esperar receber a partir desse estado ou ação. O agente vive em uma grade. As paredes bloqueiam o caminho do agente.</a:t>
            </a: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equação de </a:t>
            </a:r>
            <a:r>
              <a:rPr lang="pt-BR" dirty="0" err="1">
                <a:effectLst/>
                <a:latin typeface="Helvetica" pitchFamily="2" charset="0"/>
              </a:rPr>
              <a:t>Bellman</a:t>
            </a:r>
            <a:r>
              <a:rPr lang="pt-BR" dirty="0">
                <a:effectLst/>
                <a:latin typeface="Helvetica" pitchFamily="2" charset="0"/>
              </a:rPr>
              <a:t> é recursiva porque usa o valor esperado do próximo estado ou ação para calcular o valor esperado do estado ou ação atual. Isso permite que o agente aprenda a tomar decisões com base em informações sobre o futuro.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pPr algn="ctr"/>
            <a:r>
              <a:rPr lang="pt-BR" sz="2400" dirty="0">
                <a:solidFill>
                  <a:srgbClr val="F73061"/>
                </a:solidFill>
                <a:effectLst/>
                <a:latin typeface="Helvetica" pitchFamily="2" charset="0"/>
              </a:rPr>
              <a:t>𝑉(𝑠) = </a:t>
            </a:r>
            <a:r>
              <a:rPr lang="pt-BR" sz="2400" dirty="0" err="1">
                <a:solidFill>
                  <a:srgbClr val="F73061"/>
                </a:solidFill>
                <a:effectLst/>
                <a:latin typeface="Helvetica" pitchFamily="2" charset="0"/>
              </a:rPr>
              <a:t>max</a:t>
            </a:r>
            <a:r>
              <a:rPr lang="pt-BR" sz="2400" baseline="-25000" dirty="0">
                <a:solidFill>
                  <a:srgbClr val="F73061"/>
                </a:solidFill>
                <a:effectLst/>
                <a:latin typeface="Helvetica" pitchFamily="2" charset="0"/>
              </a:rPr>
              <a:t>𝑎</a:t>
            </a:r>
            <a:r>
              <a:rPr lang="pt-BR" sz="2400" dirty="0">
                <a:solidFill>
                  <a:srgbClr val="F73061"/>
                </a:solidFill>
                <a:effectLst/>
                <a:latin typeface="Helvetica" pitchFamily="2" charset="0"/>
              </a:rPr>
              <a:t>(𝑅(𝑠,𝑎) + 𝛾𝑉(𝑠′)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Onde:</a:t>
            </a: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S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Estado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a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Ação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Recompensa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𝛾</a:t>
            </a:r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Desconto</a:t>
            </a:r>
          </a:p>
        </p:txBody>
      </p:sp>
    </p:spTree>
    <p:extLst>
      <p:ext uri="{BB962C8B-B14F-4D97-AF65-F5344CB8AC3E}">
        <p14:creationId xmlns:p14="http://schemas.microsoft.com/office/powerpoint/2010/main" val="155315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2D1BC2-B051-0884-307F-71D81B11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340768"/>
            <a:ext cx="6654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F77F27-7AC8-2FCC-F03C-BE23FB6F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36425"/>
            <a:ext cx="5576879" cy="40381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C3F6B3-3D7B-440E-B1CF-1D53906AD0FB}"/>
              </a:ext>
            </a:extLst>
          </p:cNvPr>
          <p:cNvSpPr txBox="1"/>
          <p:nvPr/>
        </p:nvSpPr>
        <p:spPr>
          <a:xfrm>
            <a:off x="6254790" y="3140968"/>
            <a:ext cx="2565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Helvetica" pitchFamily="2" charset="0"/>
              </a:rPr>
              <a:t>Traçar melhor caminho percorrido com 𝛾=1 </a:t>
            </a:r>
            <a:r>
              <a:rPr lang="pt-BR" dirty="0">
                <a:effectLst/>
                <a:latin typeface="Wingdings" pitchFamily="2" charset="2"/>
              </a:rPr>
              <a:t></a:t>
            </a:r>
            <a:r>
              <a:rPr lang="pt-BR" dirty="0">
                <a:effectLst/>
                <a:latin typeface="Helvetica" pitchFamily="2" charset="0"/>
              </a:rPr>
              <a:t>V=1.</a:t>
            </a:r>
          </a:p>
        </p:txBody>
      </p:sp>
    </p:spTree>
    <p:extLst>
      <p:ext uri="{BB962C8B-B14F-4D97-AF65-F5344CB8AC3E}">
        <p14:creationId xmlns:p14="http://schemas.microsoft.com/office/powerpoint/2010/main" val="323604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A6F9AB-F7A1-397B-94A3-84B1A3B7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087175" cy="45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F50B20-9FA1-B4A2-F7A4-576FBBD4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8" y="1340768"/>
            <a:ext cx="915770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25CF27-616D-D094-9B78-2AB80459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9" y="1175584"/>
            <a:ext cx="9161102" cy="45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Plano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Plano</a:t>
            </a:r>
            <a:r>
              <a:rPr lang="pt-BR" altLang="en-US" dirty="0"/>
              <a:t> para maiores recompensas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22F0AF-7D45-7FD6-7A55-E32ECC1E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484784"/>
            <a:ext cx="6191862" cy="46320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53BB0D-8466-C866-A8EE-21B869B4943E}"/>
              </a:ext>
            </a:extLst>
          </p:cNvPr>
          <p:cNvSpPr txBox="1"/>
          <p:nvPr/>
        </p:nvSpPr>
        <p:spPr>
          <a:xfrm>
            <a:off x="6660175" y="3429000"/>
            <a:ext cx="2204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“Caminho” </a:t>
            </a:r>
            <a:r>
              <a:rPr lang="pt-BR" dirty="0">
                <a:effectLst/>
                <a:latin typeface="Helvetica" pitchFamily="2" charset="0"/>
              </a:rPr>
              <a:t>que o agente deve seguir.</a:t>
            </a:r>
          </a:p>
        </p:txBody>
      </p:sp>
    </p:spTree>
    <p:extLst>
      <p:ext uri="{BB962C8B-B14F-4D97-AF65-F5344CB8AC3E}">
        <p14:creationId xmlns:p14="http://schemas.microsoft.com/office/powerpoint/2010/main" val="3380391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pPr algn="ctr"/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Cenário: </a:t>
            </a:r>
            <a:r>
              <a:rPr lang="pt-BR" b="1" dirty="0">
                <a:effectLst/>
                <a:latin typeface="Helvetica" pitchFamily="2" charset="0"/>
              </a:rPr>
              <a:t>Investimento em Ações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Suponha que você está gerenciando um portfólio de investimentos em ações e deseja maximizar seu retorno financeiro. </a:t>
            </a:r>
          </a:p>
          <a:p>
            <a:endParaRPr lang="pt-BR" dirty="0"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A cada mês, você pode escolher investir em três tipos diferentes de ações: </a:t>
            </a:r>
          </a:p>
          <a:p>
            <a:pPr algn="ctr"/>
            <a:endParaRPr lang="pt-B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Tecnologia (Tech)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Energia (Energy)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Saúde (Health)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Você tem um montante inicial de dinheiro para investir e pode alocar parte desse dinheiro para cada tipo de ação a cada mês.</a:t>
            </a:r>
          </a:p>
        </p:txBody>
      </p:sp>
    </p:spTree>
    <p:extLst>
      <p:ext uri="{BB962C8B-B14F-4D97-AF65-F5344CB8AC3E}">
        <p14:creationId xmlns:p14="http://schemas.microsoft.com/office/powerpoint/2010/main" val="290892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effectLst/>
                <a:latin typeface="Helvetica" pitchFamily="2" charset="0"/>
              </a:rPr>
              <a:t>Representação simplificada do problema: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No início, você tem $10,000 disponíveis para investir.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cada mês, você pode alocar dinheiro para cada tipo de ação (Tech, Energy, Health).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Cada tipo de ação tem um retorno médio esperado após um mês, mas também existe um risco associado.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Seu objetivo é acumular o máximo de dinheiro possível após um período de 6 meses.</a:t>
            </a:r>
          </a:p>
        </p:txBody>
      </p:sp>
    </p:spTree>
    <p:extLst>
      <p:ext uri="{BB962C8B-B14F-4D97-AF65-F5344CB8AC3E}">
        <p14:creationId xmlns:p14="http://schemas.microsoft.com/office/powerpoint/2010/main" val="163060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ahirtonlopes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Mastering-Reinforcement-Learning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52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effectLst/>
                <a:latin typeface="Helvetica" pitchFamily="2" charset="0"/>
              </a:rPr>
              <a:t>Equação de </a:t>
            </a:r>
            <a:r>
              <a:rPr lang="pt-BR" b="1" dirty="0" err="1">
                <a:effectLst/>
                <a:latin typeface="Helvetica" pitchFamily="2" charset="0"/>
              </a:rPr>
              <a:t>Bellman</a:t>
            </a:r>
            <a:r>
              <a:rPr lang="pt-BR" b="1" dirty="0">
                <a:effectLst/>
                <a:latin typeface="Helvetica" pitchFamily="2" charset="0"/>
              </a:rPr>
              <a:t> nesse cenário:</a:t>
            </a:r>
          </a:p>
          <a:p>
            <a:pPr algn="just"/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Estados: </a:t>
            </a:r>
            <a:r>
              <a:rPr lang="pt-BR" dirty="0">
                <a:effectLst/>
                <a:latin typeface="Helvetica" pitchFamily="2" charset="0"/>
              </a:rPr>
              <a:t>O estado atual representa a quantidade de dinheiro disponível para investir a cada mês. Isso inclui o montante inicial e o resultado dos investimentos anteriores.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Ações: </a:t>
            </a:r>
            <a:r>
              <a:rPr lang="pt-BR" dirty="0">
                <a:effectLst/>
                <a:latin typeface="Helvetica" pitchFamily="2" charset="0"/>
              </a:rPr>
              <a:t>As ações possíveis incluem alocar dinheiro para Ações de Tecnologia, Ações de Energia e Ações de Saúde em cada mês.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Recompensas: </a:t>
            </a:r>
            <a:r>
              <a:rPr lang="pt-BR" dirty="0">
                <a:effectLst/>
                <a:latin typeface="Helvetica" pitchFamily="2" charset="0"/>
              </a:rPr>
              <a:t>A recompensa em cada mês é o retorno financeiro obtido após os investimentos e pode ser positiva ou negativa, dependendo do desempenho das ações e dos riscos associados.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“Plano”: </a:t>
            </a:r>
            <a:r>
              <a:rPr lang="pt-BR" dirty="0">
                <a:effectLst/>
                <a:latin typeface="Helvetica" pitchFamily="2" charset="0"/>
              </a:rPr>
              <a:t>O “plano” define como você decide alocar seu dinheiro em cada mês para cada tipo de ação.</a:t>
            </a:r>
          </a:p>
        </p:txBody>
      </p:sp>
    </p:spTree>
    <p:extLst>
      <p:ext uri="{BB962C8B-B14F-4D97-AF65-F5344CB8AC3E}">
        <p14:creationId xmlns:p14="http://schemas.microsoft.com/office/powerpoint/2010/main" val="250736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F09E-3C87-98B9-D981-AA809DD8F45A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/>
              <a:t>Demo -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36CD0A-C812-DC0A-3C37-CF646657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2776"/>
            <a:ext cx="7772400" cy="48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8978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7544" y="188640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8D2BB4-DDAE-E9BE-0FEC-3649BA20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1887"/>
            <a:ext cx="7772400" cy="50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441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Definição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1412776"/>
            <a:ext cx="822007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sz="1800" dirty="0">
                <a:solidFill>
                  <a:srgbClr val="F73061"/>
                </a:solidFill>
                <a:effectLst/>
              </a:rPr>
              <a:t>Aprendizado por reforço </a:t>
            </a:r>
            <a:r>
              <a:rPr lang="pt-BR" sz="1800" dirty="0">
                <a:effectLst/>
              </a:rPr>
              <a:t>é um paradigma de aprendizado de máquina que se baseia na </a:t>
            </a:r>
            <a:r>
              <a:rPr lang="pt-BR" sz="1800" dirty="0">
                <a:solidFill>
                  <a:srgbClr val="F73061"/>
                </a:solidFill>
                <a:effectLst/>
              </a:rPr>
              <a:t>interação de um agente com um ambiente</a:t>
            </a:r>
            <a:r>
              <a:rPr lang="pt-BR" sz="1800" dirty="0">
                <a:effectLst/>
              </a:rPr>
              <a:t>, em que o agente aprende a tomar decisões ótimas para maximizar uma recompensa numérica a longo prazo. </a:t>
            </a:r>
          </a:p>
          <a:p>
            <a:pPr algn="just">
              <a:buNone/>
            </a:pPr>
            <a:endParaRPr lang="pt-BR" sz="1800" dirty="0"/>
          </a:p>
          <a:p>
            <a:pPr algn="just">
              <a:buNone/>
            </a:pPr>
            <a:r>
              <a:rPr lang="pt-BR" sz="1800" dirty="0">
                <a:effectLst/>
              </a:rPr>
              <a:t>O agente deve aprender por </a:t>
            </a:r>
            <a:r>
              <a:rPr lang="pt-BR" sz="1800" dirty="0">
                <a:solidFill>
                  <a:srgbClr val="F73061"/>
                </a:solidFill>
                <a:effectLst/>
              </a:rPr>
              <a:t>tentativa e erro</a:t>
            </a:r>
            <a:r>
              <a:rPr lang="pt-BR" sz="1800" dirty="0">
                <a:effectLst/>
              </a:rPr>
              <a:t>, </a:t>
            </a:r>
            <a:r>
              <a:rPr lang="pt-BR" sz="1800" dirty="0">
                <a:solidFill>
                  <a:srgbClr val="F73061"/>
                </a:solidFill>
                <a:effectLst/>
              </a:rPr>
              <a:t>experimentando ações </a:t>
            </a:r>
            <a:r>
              <a:rPr lang="pt-BR" sz="1800" dirty="0">
                <a:effectLst/>
              </a:rPr>
              <a:t>e </a:t>
            </a:r>
            <a:r>
              <a:rPr lang="pt-BR" sz="1800" dirty="0">
                <a:solidFill>
                  <a:srgbClr val="F73061"/>
                </a:solidFill>
                <a:effectLst/>
              </a:rPr>
              <a:t>observando as consequências dessas ações no ambiente</a:t>
            </a:r>
            <a:r>
              <a:rPr lang="pt-BR" sz="1800" dirty="0">
                <a:effectLst/>
              </a:rPr>
              <a:t>, recebendo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recompensas positivas ou negativas </a:t>
            </a:r>
            <a:r>
              <a:rPr lang="pt-BR" sz="1800" dirty="0">
                <a:effectLst/>
              </a:rPr>
              <a:t>dependendo de seu </a:t>
            </a:r>
            <a:r>
              <a:rPr lang="pt-BR" sz="1800" dirty="0">
                <a:solidFill>
                  <a:srgbClr val="F73061"/>
                </a:solidFill>
                <a:effectLst/>
              </a:rPr>
              <a:t>desempenho</a:t>
            </a:r>
            <a:r>
              <a:rPr lang="pt-BR" sz="1800" dirty="0">
                <a:effectLst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EA08EC-7436-3398-C37A-AB8E66086521}"/>
              </a:ext>
            </a:extLst>
          </p:cNvPr>
          <p:cNvSpPr txBox="1"/>
          <p:nvPr/>
        </p:nvSpPr>
        <p:spPr>
          <a:xfrm>
            <a:off x="2363588" y="45811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[</a:t>
            </a:r>
            <a:r>
              <a:rPr lang="pt-BR" dirty="0" err="1">
                <a:effectLst/>
                <a:latin typeface="Calibri" panose="020F0502020204030204" pitchFamily="34" charset="0"/>
              </a:rPr>
              <a:t>Reinforcement</a:t>
            </a:r>
            <a:r>
              <a:rPr lang="pt-BR" dirty="0">
                <a:effectLst/>
                <a:latin typeface="Calibri" panose="020F0502020204030204" pitchFamily="34" charset="0"/>
              </a:rPr>
              <a:t> Learning: </a:t>
            </a:r>
            <a:r>
              <a:rPr lang="pt-BR" dirty="0" err="1">
                <a:latin typeface="Calibri" panose="020F0502020204030204" pitchFamily="34" charset="0"/>
              </a:rPr>
              <a:t>An</a:t>
            </a:r>
            <a:r>
              <a:rPr lang="pt-BR" dirty="0">
                <a:effectLst/>
                <a:latin typeface="Calibri" panose="020F0502020204030204" pitchFamily="34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</a:rPr>
              <a:t>Introduction</a:t>
            </a:r>
            <a:r>
              <a:rPr lang="pt-BR" dirty="0">
                <a:effectLst/>
                <a:latin typeface="Calibri" panose="020F0502020204030204" pitchFamily="34" charset="0"/>
              </a:rPr>
              <a:t>. Richard S. Sutton e Andrew G. </a:t>
            </a:r>
            <a:r>
              <a:rPr lang="pt-BR" dirty="0" err="1">
                <a:effectLst/>
                <a:latin typeface="Calibri" panose="020F0502020204030204" pitchFamily="34" charset="0"/>
              </a:rPr>
              <a:t>Barto</a:t>
            </a:r>
            <a:r>
              <a:rPr lang="pt-BR" dirty="0">
                <a:effectLst/>
                <a:latin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Características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40768"/>
            <a:ext cx="8220075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1800" dirty="0">
                <a:effectLst/>
              </a:rPr>
              <a:t>O que torna o aprendizado por reforço diferente de outros paradigmas de aprendizados de máquina?</a:t>
            </a:r>
          </a:p>
          <a:p>
            <a:pPr marL="285750" indent="-285750"/>
            <a:endParaRPr lang="pt-BR" sz="1800" dirty="0">
              <a:effectLst/>
            </a:endParaRPr>
          </a:p>
          <a:p>
            <a:pPr marL="285750" indent="-285750"/>
            <a:r>
              <a:rPr lang="pt-BR" sz="1800" dirty="0">
                <a:effectLst/>
              </a:rPr>
              <a:t>O feedback é </a:t>
            </a:r>
            <a:r>
              <a:rPr lang="pt-BR" sz="1800" dirty="0">
                <a:solidFill>
                  <a:srgbClr val="F73061"/>
                </a:solidFill>
                <a:effectLst/>
              </a:rPr>
              <a:t>atrasado, não instantâneo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O tempo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realmente importa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As ações do agente </a:t>
            </a:r>
            <a:r>
              <a:rPr lang="pt-BR" sz="1800" dirty="0">
                <a:solidFill>
                  <a:srgbClr val="F73061"/>
                </a:solidFill>
                <a:effectLst/>
              </a:rPr>
              <a:t>afetam os dados subsequentes </a:t>
            </a:r>
            <a:r>
              <a:rPr lang="pt-BR" sz="1800" dirty="0">
                <a:effectLst/>
              </a:rPr>
              <a:t>que ele recebe.</a:t>
            </a:r>
          </a:p>
        </p:txBody>
      </p:sp>
    </p:spTree>
    <p:extLst>
      <p:ext uri="{BB962C8B-B14F-4D97-AF65-F5344CB8AC3E}">
        <p14:creationId xmlns:p14="http://schemas.microsoft.com/office/powerpoint/2010/main" val="54170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AF3888316C004DAC04A977ABB073CE" ma:contentTypeVersion="12" ma:contentTypeDescription="Create a new document." ma:contentTypeScope="" ma:versionID="f147a83830b79b8cdebacbf948d2bd97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b792230168c50c1653e22c68e6712bcc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2063f11-6b8c-495a-8b83-89c88560ac7e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898A8C3-8650-4F78-B95E-3A26593F2051}"/>
</file>

<file path=customXml/itemProps2.xml><?xml version="1.0" encoding="utf-8"?>
<ds:datastoreItem xmlns:ds="http://schemas.openxmlformats.org/officeDocument/2006/customXml" ds:itemID="{004F9A8B-BEB3-455F-B82E-008AEDA9D6F4}"/>
</file>

<file path=customXml/itemProps3.xml><?xml version="1.0" encoding="utf-8"?>
<ds:datastoreItem xmlns:ds="http://schemas.openxmlformats.org/officeDocument/2006/customXml" ds:itemID="{F26BFD9D-87F0-49CC-A2C0-7CE5B544739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</TotalTime>
  <Words>1971</Words>
  <Application>Microsoft Macintosh PowerPoint</Application>
  <PresentationFormat>Apresentação na tela (4:3)</PresentationFormat>
  <Paragraphs>214</Paragraphs>
  <Slides>46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46</vt:i4>
      </vt:variant>
    </vt:vector>
  </HeadingPairs>
  <TitlesOfParts>
    <vt:vector size="60" baseType="lpstr">
      <vt:lpstr>Arial</vt:lpstr>
      <vt:lpstr>Calibri</vt:lpstr>
      <vt:lpstr>Google Sans</vt:lpstr>
      <vt:lpstr>Google Sans Medium</vt:lpstr>
      <vt:lpstr>Gotham HTF Light</vt:lpstr>
      <vt:lpstr>Helvetica</vt:lpstr>
      <vt:lpstr>Manrope Var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</vt:lpstr>
      <vt:lpstr>Características</vt:lpstr>
      <vt:lpstr>Conceitos</vt:lpstr>
      <vt:lpstr>Conceitos</vt:lpstr>
      <vt:lpstr>Tomada de decisão sequencial </vt:lpstr>
      <vt:lpstr>Tomada de decisão sequencial 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Apresentação do PowerPoint</vt:lpstr>
      <vt:lpstr>Apresentação do PowerPoint</vt:lpstr>
      <vt:lpstr>Apresentação do PowerPoint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Apresentação do PowerPoint</vt:lpstr>
      <vt:lpstr>Agente e o Ambiente </vt:lpstr>
      <vt:lpstr>Equação de Bellman</vt:lpstr>
      <vt:lpstr>Equação de Bellman</vt:lpstr>
      <vt:lpstr>Equação de Bellman</vt:lpstr>
      <vt:lpstr>Equação de Bellman</vt:lpstr>
      <vt:lpstr>Equação de Bellman</vt:lpstr>
      <vt:lpstr>Equação de Bellman</vt:lpstr>
      <vt:lpstr>Apresentação do PowerPoint</vt:lpstr>
      <vt:lpstr>Plano para maiores recompensas</vt:lpstr>
      <vt:lpstr>Aplicação Real da Equação de Bellman</vt:lpstr>
      <vt:lpstr>Aplicação Real da Equação de Bellman</vt:lpstr>
      <vt:lpstr>Aplicação Real da Equação de Bellman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416</cp:revision>
  <cp:lastPrinted>2015-08-20T10:58:19Z</cp:lastPrinted>
  <dcterms:created xsi:type="dcterms:W3CDTF">2012-10-02T15:58:15Z</dcterms:created>
  <dcterms:modified xsi:type="dcterms:W3CDTF">2025-01-31T10:42:39Z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